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8"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EA26-E2E0-4EAF-B1C6-BA79CE7BE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6F9278-7F31-4045-89E0-E60B489BD3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033200-A1F5-443B-BF9F-60A57F856FD5}"/>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830141EC-1C54-4F50-92C3-819C75B52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30766-D9C1-4970-B34B-367DCC961459}"/>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319642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EF74-32FB-4D9B-8E90-1DD816BD4B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4E081B-9FE3-4979-91C6-7E73BFB419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15215-87AA-4A69-8893-0D20E7016AA2}"/>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0A3FA138-804A-46E5-B0E4-245B0D637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3E3C8-6AC6-4CE6-ABCF-8D66D6271AFD}"/>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18873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F6CAC0-7EE0-4176-AB98-36B8BCC3B9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89B32C-6B30-46F2-86C5-F8A73516E4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8DF43-E9BA-40D8-92A6-678AF81CAA2C}"/>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7F8CF8C7-DC3C-4721-A41F-C6430410D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29641-4D6B-4991-889D-03A4AAA71A83}"/>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120814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8BCB-577D-4734-BB15-5FD9C55A99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C4E097-2FF0-489D-91AB-F928ED0D56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421D2-761D-4494-A8AC-727345613C77}"/>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72102CD3-558A-4678-8E92-9910CD7D9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4862B-F413-481D-AC0F-788A57F59942}"/>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69718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E21B-9102-4CCB-91BC-3C3784E25A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1FDA1D-0495-4942-BA32-201F64304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44E01-C697-47A9-BA32-64D88268E5AE}"/>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105FEA9F-6062-4840-868F-C777CF2DF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B6882-82F1-4B4E-82BD-D33C4C4BE9FC}"/>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371254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1D42-719E-4B0B-B94F-5581D266E6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81AAA7-B315-46C3-827C-DBB9C2693B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1BB60A-4A52-4415-B678-1CA3B3AD1D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0C5BE0-DEF6-4DBC-BF18-3AFEF7336DD5}"/>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6" name="Footer Placeholder 5">
            <a:extLst>
              <a:ext uri="{FF2B5EF4-FFF2-40B4-BE49-F238E27FC236}">
                <a16:creationId xmlns:a16="http://schemas.microsoft.com/office/drawing/2014/main" id="{205BC115-CDDE-4DBB-A199-FEC9D9FE1D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AB5FD-0AED-47E1-9C9D-8A739A947437}"/>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1863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C8D6-ED67-4E88-B94C-96EA090E32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7F07C8-0674-4F78-9478-2A34F92E3A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F864A7-209D-4894-9D8D-48E945E6C8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0EB66C-5E7A-4911-BCBD-754E6C245A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BAF68B-8714-45AD-88BF-1AE364BAB5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35E83-5062-4CCE-82B9-2429CDC5EF0A}"/>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8" name="Footer Placeholder 7">
            <a:extLst>
              <a:ext uri="{FF2B5EF4-FFF2-40B4-BE49-F238E27FC236}">
                <a16:creationId xmlns:a16="http://schemas.microsoft.com/office/drawing/2014/main" id="{4BEABFDD-15DD-4984-95F8-16C34F44A6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C0BA8A-C8F4-4FF7-88A1-FEBB949A280C}"/>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6740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4A2F-2006-4A40-B3D1-18B1186094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3C66DE-6B11-496E-97E1-83412115BE95}"/>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4" name="Footer Placeholder 3">
            <a:extLst>
              <a:ext uri="{FF2B5EF4-FFF2-40B4-BE49-F238E27FC236}">
                <a16:creationId xmlns:a16="http://schemas.microsoft.com/office/drawing/2014/main" id="{5E5F076B-2B67-40DC-B4E1-8A4EC0F76F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09990A-5FB6-46E0-BA65-3D021D642CEE}"/>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93300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8D4746-903D-451D-B1F4-272194B00C29}"/>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3" name="Footer Placeholder 2">
            <a:extLst>
              <a:ext uri="{FF2B5EF4-FFF2-40B4-BE49-F238E27FC236}">
                <a16:creationId xmlns:a16="http://schemas.microsoft.com/office/drawing/2014/main" id="{207293F0-0F06-49B2-AAB8-DBC271A181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236E43-647D-427C-BF9C-748D047A2B8F}"/>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284711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1FD0-E5D1-4ABA-AAE4-C4B0C749D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07AD1-24AB-41E6-87EF-3EC9B0A4F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A98165-2670-46F6-B463-D6FBCB010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93BBF3-0361-4971-B810-313F552337BF}"/>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6" name="Footer Placeholder 5">
            <a:extLst>
              <a:ext uri="{FF2B5EF4-FFF2-40B4-BE49-F238E27FC236}">
                <a16:creationId xmlns:a16="http://schemas.microsoft.com/office/drawing/2014/main" id="{E3BA3DD4-BD98-4C6C-A2B2-EBF629239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543E5-977D-476E-A39D-81F7A6EEE4BE}"/>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160292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911BC-9B56-4806-946F-B699948829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9283E3-3210-4FDE-8F23-BF6C27177F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70EAC-81F8-4346-B320-4C93B4539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0FACEC-A9E7-4AD1-9879-316DEF2113C5}"/>
              </a:ext>
            </a:extLst>
          </p:cNvPr>
          <p:cNvSpPr>
            <a:spLocks noGrp="1"/>
          </p:cNvSpPr>
          <p:nvPr>
            <p:ph type="dt" sz="half" idx="10"/>
          </p:nvPr>
        </p:nvSpPr>
        <p:spPr/>
        <p:txBody>
          <a:bodyPr/>
          <a:lstStyle/>
          <a:p>
            <a:fld id="{53BC8926-7EF7-4527-9590-A7D2A7A39B7C}" type="datetimeFigureOut">
              <a:rPr lang="en-US" smtClean="0"/>
              <a:t>8/20/2019</a:t>
            </a:fld>
            <a:endParaRPr lang="en-US"/>
          </a:p>
        </p:txBody>
      </p:sp>
      <p:sp>
        <p:nvSpPr>
          <p:cNvPr id="6" name="Footer Placeholder 5">
            <a:extLst>
              <a:ext uri="{FF2B5EF4-FFF2-40B4-BE49-F238E27FC236}">
                <a16:creationId xmlns:a16="http://schemas.microsoft.com/office/drawing/2014/main" id="{1FC83A8A-3609-403D-97A6-F88B250C2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DBEAA-F42D-4D75-8529-7BD67E0571C3}"/>
              </a:ext>
            </a:extLst>
          </p:cNvPr>
          <p:cNvSpPr>
            <a:spLocks noGrp="1"/>
          </p:cNvSpPr>
          <p:nvPr>
            <p:ph type="sldNum" sz="quarter" idx="12"/>
          </p:nvPr>
        </p:nvSpPr>
        <p:spPr/>
        <p:txBody>
          <a:bodyPr/>
          <a:lstStyle/>
          <a:p>
            <a:fld id="{EB99588E-AE4E-46E5-9A66-57759D73E145}" type="slidenum">
              <a:rPr lang="en-US" smtClean="0"/>
              <a:t>‹#›</a:t>
            </a:fld>
            <a:endParaRPr lang="en-US"/>
          </a:p>
        </p:txBody>
      </p:sp>
    </p:spTree>
    <p:extLst>
      <p:ext uri="{BB962C8B-B14F-4D97-AF65-F5344CB8AC3E}">
        <p14:creationId xmlns:p14="http://schemas.microsoft.com/office/powerpoint/2010/main" val="406572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681D2-8047-4617-B521-79B8AB96A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934A46-4E55-4F1E-998D-E787B15B03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AACD3-FA33-4E9F-A541-D8222D2F15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C8926-7EF7-4527-9590-A7D2A7A39B7C}" type="datetimeFigureOut">
              <a:rPr lang="en-US" smtClean="0"/>
              <a:t>8/20/2019</a:t>
            </a:fld>
            <a:endParaRPr lang="en-US"/>
          </a:p>
        </p:txBody>
      </p:sp>
      <p:sp>
        <p:nvSpPr>
          <p:cNvPr id="5" name="Footer Placeholder 4">
            <a:extLst>
              <a:ext uri="{FF2B5EF4-FFF2-40B4-BE49-F238E27FC236}">
                <a16:creationId xmlns:a16="http://schemas.microsoft.com/office/drawing/2014/main" id="{C2E1EF5B-7EAB-49C1-8A5B-D74728837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3B875F-F21F-4ADC-95D2-58E2CE0BF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9588E-AE4E-46E5-9A66-57759D73E145}" type="slidenum">
              <a:rPr lang="en-US" smtClean="0"/>
              <a:t>‹#›</a:t>
            </a:fld>
            <a:endParaRPr lang="en-US"/>
          </a:p>
        </p:txBody>
      </p:sp>
    </p:spTree>
    <p:extLst>
      <p:ext uri="{BB962C8B-B14F-4D97-AF65-F5344CB8AC3E}">
        <p14:creationId xmlns:p14="http://schemas.microsoft.com/office/powerpoint/2010/main" val="426578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aspirations.sparc37.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27148D-4CF7-42AC-935D-886F6EDC5B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100" y="6025991"/>
            <a:ext cx="2209800" cy="635317"/>
          </a:xfrm>
          <a:prstGeom prst="rect">
            <a:avLst/>
          </a:prstGeom>
        </p:spPr>
      </p:pic>
      <p:sp>
        <p:nvSpPr>
          <p:cNvPr id="7" name="Rectangle 6">
            <a:extLst>
              <a:ext uri="{FF2B5EF4-FFF2-40B4-BE49-F238E27FC236}">
                <a16:creationId xmlns:a16="http://schemas.microsoft.com/office/drawing/2014/main" id="{F9AE7E60-BE18-47B1-B20C-ADAE5D2E5E0B}"/>
              </a:ext>
            </a:extLst>
          </p:cNvPr>
          <p:cNvSpPr/>
          <p:nvPr/>
        </p:nvSpPr>
        <p:spPr>
          <a:xfrm>
            <a:off x="4051637" y="1005959"/>
            <a:ext cx="4795800" cy="461665"/>
          </a:xfrm>
          <a:prstGeom prst="rect">
            <a:avLst/>
          </a:prstGeom>
        </p:spPr>
        <p:txBody>
          <a:bodyPr wrap="none">
            <a:spAutoFit/>
          </a:bodyPr>
          <a:lstStyle/>
          <a:p>
            <a:r>
              <a:rPr lang="en-US" sz="2400" b="1" dirty="0"/>
              <a:t>College Costs by Subject-Area Major</a:t>
            </a:r>
          </a:p>
        </p:txBody>
      </p:sp>
      <p:sp>
        <p:nvSpPr>
          <p:cNvPr id="8" name="Rectangle 7">
            <a:extLst>
              <a:ext uri="{FF2B5EF4-FFF2-40B4-BE49-F238E27FC236}">
                <a16:creationId xmlns:a16="http://schemas.microsoft.com/office/drawing/2014/main" id="{F47E614B-ED57-40CD-A68A-D5AE31EDE070}"/>
              </a:ext>
            </a:extLst>
          </p:cNvPr>
          <p:cNvSpPr/>
          <p:nvPr/>
        </p:nvSpPr>
        <p:spPr>
          <a:xfrm>
            <a:off x="2438400" y="3059668"/>
            <a:ext cx="7372350" cy="369332"/>
          </a:xfrm>
          <a:prstGeom prst="rect">
            <a:avLst/>
          </a:prstGeom>
        </p:spPr>
        <p:txBody>
          <a:bodyPr wrap="square">
            <a:spAutoFit/>
          </a:bodyPr>
          <a:lstStyle/>
          <a:p>
            <a:r>
              <a:rPr lang="en-US" b="1" dirty="0"/>
              <a:t>Objective: </a:t>
            </a:r>
            <a:r>
              <a:rPr lang="en-US" dirty="0"/>
              <a:t>You will learn to explore the cost of college by subject-area major.</a:t>
            </a:r>
          </a:p>
        </p:txBody>
      </p:sp>
      <p:pic>
        <p:nvPicPr>
          <p:cNvPr id="10" name="Picture 9" descr="A picture containing object&#10;&#10;Description automatically generated">
            <a:extLst>
              <a:ext uri="{FF2B5EF4-FFF2-40B4-BE49-F238E27FC236}">
                <a16:creationId xmlns:a16="http://schemas.microsoft.com/office/drawing/2014/main" id="{CC7113AB-5FBA-4278-8990-7787660EBC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51" y="666765"/>
            <a:ext cx="1304657" cy="1140051"/>
          </a:xfrm>
          <a:prstGeom prst="rect">
            <a:avLst/>
          </a:prstGeom>
        </p:spPr>
      </p:pic>
    </p:spTree>
    <p:extLst>
      <p:ext uri="{BB962C8B-B14F-4D97-AF65-F5344CB8AC3E}">
        <p14:creationId xmlns:p14="http://schemas.microsoft.com/office/powerpoint/2010/main" val="156076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27148D-4CF7-42AC-935D-886F6EDC5B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100" y="6025991"/>
            <a:ext cx="2209800" cy="635317"/>
          </a:xfrm>
          <a:prstGeom prst="rect">
            <a:avLst/>
          </a:prstGeom>
        </p:spPr>
      </p:pic>
      <p:sp>
        <p:nvSpPr>
          <p:cNvPr id="7" name="Rectangle 6">
            <a:extLst>
              <a:ext uri="{FF2B5EF4-FFF2-40B4-BE49-F238E27FC236}">
                <a16:creationId xmlns:a16="http://schemas.microsoft.com/office/drawing/2014/main" id="{F9AE7E60-BE18-47B1-B20C-ADAE5D2E5E0B}"/>
              </a:ext>
            </a:extLst>
          </p:cNvPr>
          <p:cNvSpPr/>
          <p:nvPr/>
        </p:nvSpPr>
        <p:spPr>
          <a:xfrm>
            <a:off x="4051637" y="1005959"/>
            <a:ext cx="4795800" cy="461665"/>
          </a:xfrm>
          <a:prstGeom prst="rect">
            <a:avLst/>
          </a:prstGeom>
        </p:spPr>
        <p:txBody>
          <a:bodyPr wrap="none">
            <a:spAutoFit/>
          </a:bodyPr>
          <a:lstStyle/>
          <a:p>
            <a:r>
              <a:rPr lang="en-US" sz="2400" b="1" dirty="0"/>
              <a:t>College Costs by Subject-Area Major</a:t>
            </a:r>
          </a:p>
        </p:txBody>
      </p:sp>
      <p:sp>
        <p:nvSpPr>
          <p:cNvPr id="8" name="Rectangle 7">
            <a:extLst>
              <a:ext uri="{FF2B5EF4-FFF2-40B4-BE49-F238E27FC236}">
                <a16:creationId xmlns:a16="http://schemas.microsoft.com/office/drawing/2014/main" id="{F47E614B-ED57-40CD-A68A-D5AE31EDE070}"/>
              </a:ext>
            </a:extLst>
          </p:cNvPr>
          <p:cNvSpPr/>
          <p:nvPr/>
        </p:nvSpPr>
        <p:spPr>
          <a:xfrm>
            <a:off x="2409825" y="2173843"/>
            <a:ext cx="7372350" cy="3139321"/>
          </a:xfrm>
          <a:prstGeom prst="rect">
            <a:avLst/>
          </a:prstGeom>
        </p:spPr>
        <p:txBody>
          <a:bodyPr wrap="square">
            <a:spAutoFit/>
          </a:bodyPr>
          <a:lstStyle/>
          <a:p>
            <a:r>
              <a:rPr lang="en-US" dirty="0"/>
              <a:t>What we will do:  </a:t>
            </a:r>
          </a:p>
          <a:p>
            <a:pPr marL="342900" indent="-342900">
              <a:buAutoNum type="arabicPeriod"/>
            </a:pPr>
            <a:r>
              <a:rPr lang="en-US" dirty="0"/>
              <a:t>Take the pre-test so that you will know what you should learn from this lesson.</a:t>
            </a:r>
          </a:p>
          <a:p>
            <a:pPr marL="342900" indent="-342900">
              <a:buAutoNum type="arabicPeriod"/>
            </a:pPr>
            <a:r>
              <a:rPr lang="en-US" dirty="0"/>
              <a:t>Go to </a:t>
            </a:r>
            <a:r>
              <a:rPr lang="en-US" dirty="0">
                <a:hlinkClick r:id="rId3"/>
              </a:rPr>
              <a:t>http://aspirations.sparc37.com/</a:t>
            </a:r>
            <a:r>
              <a:rPr lang="en-US" dirty="0"/>
              <a:t> and click on the </a:t>
            </a:r>
            <a:r>
              <a:rPr lang="en-US" b="1" i="1" dirty="0"/>
              <a:t>Finances </a:t>
            </a:r>
            <a:r>
              <a:rPr lang="en-US" dirty="0"/>
              <a:t>icon.  </a:t>
            </a:r>
          </a:p>
          <a:p>
            <a:pPr marL="342900" indent="-342900">
              <a:buAutoNum type="arabicPeriod"/>
            </a:pPr>
            <a:r>
              <a:rPr lang="en-US" dirty="0"/>
              <a:t>Click on the link for “</a:t>
            </a:r>
            <a:r>
              <a:rPr lang="en-US" b="1" dirty="0"/>
              <a:t>College Costs by Major</a:t>
            </a:r>
            <a:r>
              <a:rPr lang="en-US" dirty="0"/>
              <a:t>”.</a:t>
            </a:r>
            <a:endParaRPr lang="en-US" b="1" dirty="0"/>
          </a:p>
          <a:p>
            <a:pPr marL="342900" indent="-342900">
              <a:buAutoNum type="arabicPeriod"/>
            </a:pPr>
            <a:r>
              <a:rPr lang="en-US" dirty="0"/>
              <a:t>Click on an area of study to explore. The most affordable colleges and universities offering this area of study are listed, along with information about the average cost to pursue this major. </a:t>
            </a:r>
          </a:p>
          <a:p>
            <a:pPr marL="342900" indent="-342900">
              <a:buAutoNum type="arabicPeriod"/>
            </a:pPr>
            <a:r>
              <a:rPr lang="en-US" dirty="0"/>
              <a:t>Click on one or more of the colleges listed to obtain detailed information about the total cost of attendance. Choose a different area of study and compare results.</a:t>
            </a:r>
          </a:p>
        </p:txBody>
      </p:sp>
      <p:pic>
        <p:nvPicPr>
          <p:cNvPr id="3" name="Picture 2" descr="A picture containing object&#10;&#10;Description automatically generated">
            <a:extLst>
              <a:ext uri="{FF2B5EF4-FFF2-40B4-BE49-F238E27FC236}">
                <a16:creationId xmlns:a16="http://schemas.microsoft.com/office/drawing/2014/main" id="{45002D79-3994-4515-BEF6-EB7EA586E7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151" y="532334"/>
            <a:ext cx="1304657" cy="1140051"/>
          </a:xfrm>
          <a:prstGeom prst="rect">
            <a:avLst/>
          </a:prstGeom>
        </p:spPr>
      </p:pic>
    </p:spTree>
    <p:extLst>
      <p:ext uri="{BB962C8B-B14F-4D97-AF65-F5344CB8AC3E}">
        <p14:creationId xmlns:p14="http://schemas.microsoft.com/office/powerpoint/2010/main" val="169715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27148D-4CF7-42AC-935D-886F6EDC5B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100" y="6025991"/>
            <a:ext cx="2209800" cy="635317"/>
          </a:xfrm>
          <a:prstGeom prst="rect">
            <a:avLst/>
          </a:prstGeom>
        </p:spPr>
      </p:pic>
      <p:sp>
        <p:nvSpPr>
          <p:cNvPr id="7" name="Rectangle 6">
            <a:extLst>
              <a:ext uri="{FF2B5EF4-FFF2-40B4-BE49-F238E27FC236}">
                <a16:creationId xmlns:a16="http://schemas.microsoft.com/office/drawing/2014/main" id="{F9AE7E60-BE18-47B1-B20C-ADAE5D2E5E0B}"/>
              </a:ext>
            </a:extLst>
          </p:cNvPr>
          <p:cNvSpPr/>
          <p:nvPr/>
        </p:nvSpPr>
        <p:spPr>
          <a:xfrm>
            <a:off x="4051637" y="1005959"/>
            <a:ext cx="4795800" cy="461665"/>
          </a:xfrm>
          <a:prstGeom prst="rect">
            <a:avLst/>
          </a:prstGeom>
        </p:spPr>
        <p:txBody>
          <a:bodyPr wrap="none">
            <a:spAutoFit/>
          </a:bodyPr>
          <a:lstStyle/>
          <a:p>
            <a:r>
              <a:rPr lang="en-US" sz="2400" b="1" dirty="0"/>
              <a:t>College Costs by Subject-Area Major</a:t>
            </a:r>
          </a:p>
        </p:txBody>
      </p:sp>
      <p:sp>
        <p:nvSpPr>
          <p:cNvPr id="8" name="Rectangle 7">
            <a:extLst>
              <a:ext uri="{FF2B5EF4-FFF2-40B4-BE49-F238E27FC236}">
                <a16:creationId xmlns:a16="http://schemas.microsoft.com/office/drawing/2014/main" id="{F47E614B-ED57-40CD-A68A-D5AE31EDE070}"/>
              </a:ext>
            </a:extLst>
          </p:cNvPr>
          <p:cNvSpPr/>
          <p:nvPr/>
        </p:nvSpPr>
        <p:spPr>
          <a:xfrm>
            <a:off x="2519550" y="2592645"/>
            <a:ext cx="7859973" cy="2308324"/>
          </a:xfrm>
          <a:prstGeom prst="rect">
            <a:avLst/>
          </a:prstGeom>
        </p:spPr>
        <p:txBody>
          <a:bodyPr wrap="square">
            <a:spAutoFit/>
          </a:bodyPr>
          <a:lstStyle/>
          <a:p>
            <a:r>
              <a:rPr lang="en-US" b="1" dirty="0"/>
              <a:t>Discussion: </a:t>
            </a:r>
            <a:r>
              <a:rPr lang="en-US" dirty="0"/>
              <a:t>Some of the most affordable colleges are online programs. What are the advantages and disadvantages of attending an online college?</a:t>
            </a:r>
          </a:p>
          <a:p>
            <a:endParaRPr lang="en-US" dirty="0"/>
          </a:p>
          <a:p>
            <a:r>
              <a:rPr lang="en-US" dirty="0"/>
              <a:t>Why do online colleges provide information about room and board expenses since all classes can be taken online from any location?</a:t>
            </a:r>
          </a:p>
          <a:p>
            <a:endParaRPr lang="en-US" dirty="0"/>
          </a:p>
          <a:p>
            <a:r>
              <a:rPr lang="en-US" dirty="0"/>
              <a:t>The list of affordable colleges includes programs throughout the United States. Discuss the costs of travel to and from an affordable college located out-of-state.</a:t>
            </a:r>
          </a:p>
        </p:txBody>
      </p:sp>
      <p:pic>
        <p:nvPicPr>
          <p:cNvPr id="3" name="Picture 2" descr="A picture containing object&#10;&#10;Description automatically generated">
            <a:extLst>
              <a:ext uri="{FF2B5EF4-FFF2-40B4-BE49-F238E27FC236}">
                <a16:creationId xmlns:a16="http://schemas.microsoft.com/office/drawing/2014/main" id="{3BE09D65-332A-4C89-8652-7E4A4AC62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871" y="552654"/>
            <a:ext cx="1304657" cy="1140051"/>
          </a:xfrm>
          <a:prstGeom prst="rect">
            <a:avLst/>
          </a:prstGeom>
        </p:spPr>
      </p:pic>
    </p:spTree>
    <p:extLst>
      <p:ext uri="{BB962C8B-B14F-4D97-AF65-F5344CB8AC3E}">
        <p14:creationId xmlns:p14="http://schemas.microsoft.com/office/powerpoint/2010/main" val="146958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27148D-4CF7-42AC-935D-886F6EDC5B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100" y="6025991"/>
            <a:ext cx="2209800" cy="635317"/>
          </a:xfrm>
          <a:prstGeom prst="rect">
            <a:avLst/>
          </a:prstGeom>
        </p:spPr>
      </p:pic>
      <p:sp>
        <p:nvSpPr>
          <p:cNvPr id="7" name="Rectangle 6">
            <a:extLst>
              <a:ext uri="{FF2B5EF4-FFF2-40B4-BE49-F238E27FC236}">
                <a16:creationId xmlns:a16="http://schemas.microsoft.com/office/drawing/2014/main" id="{F9AE7E60-BE18-47B1-B20C-ADAE5D2E5E0B}"/>
              </a:ext>
            </a:extLst>
          </p:cNvPr>
          <p:cNvSpPr/>
          <p:nvPr/>
        </p:nvSpPr>
        <p:spPr>
          <a:xfrm>
            <a:off x="4051637" y="1005959"/>
            <a:ext cx="4795800" cy="461665"/>
          </a:xfrm>
          <a:prstGeom prst="rect">
            <a:avLst/>
          </a:prstGeom>
        </p:spPr>
        <p:txBody>
          <a:bodyPr wrap="none">
            <a:spAutoFit/>
          </a:bodyPr>
          <a:lstStyle/>
          <a:p>
            <a:r>
              <a:rPr lang="en-US" sz="2400" b="1"/>
              <a:t>College Costs by Subject-Area Major</a:t>
            </a:r>
            <a:endParaRPr lang="en-US" sz="2400" b="1" dirty="0"/>
          </a:p>
        </p:txBody>
      </p:sp>
      <p:sp>
        <p:nvSpPr>
          <p:cNvPr id="8" name="Rectangle 7">
            <a:extLst>
              <a:ext uri="{FF2B5EF4-FFF2-40B4-BE49-F238E27FC236}">
                <a16:creationId xmlns:a16="http://schemas.microsoft.com/office/drawing/2014/main" id="{F47E614B-ED57-40CD-A68A-D5AE31EDE070}"/>
              </a:ext>
            </a:extLst>
          </p:cNvPr>
          <p:cNvSpPr/>
          <p:nvPr/>
        </p:nvSpPr>
        <p:spPr>
          <a:xfrm>
            <a:off x="2438400" y="3059668"/>
            <a:ext cx="7372350" cy="923330"/>
          </a:xfrm>
          <a:prstGeom prst="rect">
            <a:avLst/>
          </a:prstGeom>
        </p:spPr>
        <p:txBody>
          <a:bodyPr wrap="square">
            <a:spAutoFit/>
          </a:bodyPr>
          <a:lstStyle/>
          <a:p>
            <a:r>
              <a:rPr lang="en-US" b="1" dirty="0"/>
              <a:t>Demonstrate your learning:  </a:t>
            </a:r>
            <a:r>
              <a:rPr lang="en-US" dirty="0"/>
              <a:t>Take the post-test to demonstrate a knowledge of finding information about the cost of college by major.</a:t>
            </a:r>
          </a:p>
          <a:p>
            <a:endParaRPr lang="en-US" dirty="0"/>
          </a:p>
        </p:txBody>
      </p:sp>
      <p:pic>
        <p:nvPicPr>
          <p:cNvPr id="3" name="Picture 2" descr="A picture containing object&#10;&#10;Description automatically generated">
            <a:extLst>
              <a:ext uri="{FF2B5EF4-FFF2-40B4-BE49-F238E27FC236}">
                <a16:creationId xmlns:a16="http://schemas.microsoft.com/office/drawing/2014/main" id="{A7EC2F7D-F682-4580-A64C-B59139E12E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51" y="666765"/>
            <a:ext cx="1304657" cy="1140051"/>
          </a:xfrm>
          <a:prstGeom prst="rect">
            <a:avLst/>
          </a:prstGeom>
        </p:spPr>
      </p:pic>
    </p:spTree>
    <p:extLst>
      <p:ext uri="{BB962C8B-B14F-4D97-AF65-F5344CB8AC3E}">
        <p14:creationId xmlns:p14="http://schemas.microsoft.com/office/powerpoint/2010/main" val="351853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243</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Johnson</dc:creator>
  <cp:lastModifiedBy>Edstar</cp:lastModifiedBy>
  <cp:revision>9</cp:revision>
  <dcterms:created xsi:type="dcterms:W3CDTF">2019-08-01T17:59:33Z</dcterms:created>
  <dcterms:modified xsi:type="dcterms:W3CDTF">2019-08-20T19:06:04Z</dcterms:modified>
</cp:coreProperties>
</file>